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2" r:id="rId3"/>
    <p:sldId id="277" r:id="rId4"/>
    <p:sldId id="274" r:id="rId5"/>
    <p:sldId id="276" r:id="rId6"/>
    <p:sldId id="279" r:id="rId7"/>
    <p:sldId id="280" r:id="rId8"/>
    <p:sldId id="281" r:id="rId9"/>
    <p:sldId id="282" r:id="rId10"/>
    <p:sldId id="273" r:id="rId11"/>
  </p:sldIdLst>
  <p:sldSz cx="9144000" cy="6858000" type="screen4x3"/>
  <p:notesSz cx="6858000" cy="9144000"/>
  <p:kinsoku lang="ja-JP" invalStChars="、。，．・：；？！゛゜ヽヾゝゞ々ー’”）〕］｝〉》」』】°‰′″℃％ぁぃぅぇぉっゃゅょゎァィゥェォッャュョヮヵヶ!%),.:;?]}｡｣､･ｧｨｩｪｫｬｭｮｯｰﾞﾟ¢" invalEndChars="‘“（〔［｛〈《「『【￥＄$([\{｢£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7C80"/>
    <a:srgbClr val="6E0000"/>
    <a:srgbClr val="5B1717"/>
    <a:srgbClr val="5A0C0C"/>
    <a:srgbClr val="6B0D0D"/>
    <a:srgbClr val="003399"/>
    <a:srgbClr val="840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7" autoAdjust="0"/>
    <p:restoredTop sz="90929"/>
  </p:normalViewPr>
  <p:slideViewPr>
    <p:cSldViewPr>
      <p:cViewPr varScale="1">
        <p:scale>
          <a:sx n="115" d="100"/>
          <a:sy n="115" d="100"/>
        </p:scale>
        <p:origin x="7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8014124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190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838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479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8" name="Picture 16" descr=" SEAL3.jpg                                                      00006BACMac OS X                       B94893B7: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632075"/>
            <a:ext cx="4267200" cy="42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0700" y="3124200"/>
            <a:ext cx="5562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43000" y="1447800"/>
            <a:ext cx="6858000" cy="1143000"/>
          </a:xfrm>
        </p:spPr>
        <p:txBody>
          <a:bodyPr/>
          <a:lstStyle>
            <a:lvl1pPr algn="ctr">
              <a:defRPr sz="4700"/>
            </a:lvl1pPr>
          </a:lstStyle>
          <a:p>
            <a:pPr lvl="0"/>
            <a:r>
              <a:rPr lang="en-US" noProof="0" dirty="0" err="1"/>
              <a:t>Amidar</a:t>
            </a:r>
            <a:r>
              <a:rPr lang="en-US" noProof="0" dirty="0"/>
              <a:t> Simulator Update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676400" y="830263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3799" name="Picture 7" descr="Untitled-1.jpg                                                 00000893 keithpaul                      BC07756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A [blk-201].jpg                                                00000893 keithpaul                      BC07756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57188"/>
            <a:ext cx="3049587" cy="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52400" y="6172200"/>
            <a:ext cx="439383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400" dirty="0">
                <a:latin typeface="Verdana" charset="0"/>
              </a:rPr>
              <a:t>College of Information and Computer Sciences</a:t>
            </a: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FD13F-1FC6-484A-B47C-6E0B5C4346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35558" y="6120240"/>
            <a:ext cx="1066800" cy="445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90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609600"/>
            <a:ext cx="22098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9600"/>
            <a:ext cx="64770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96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89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2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3716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96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22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035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1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6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9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153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9600"/>
            <a:ext cx="883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73" name="Picture 49" descr="Untitled-1.jpg                                                 00000893 keithpaul                      BC07756D: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A [blk-201].jpg                                                00000893 keithpaul                      BC07756D: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25923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152400" y="6172200"/>
            <a:ext cx="439383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400" dirty="0">
                <a:latin typeface="Verdana" charset="0"/>
              </a:rPr>
              <a:t>College of Information and Computer Sciences</a:t>
            </a:r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3B874-EDB1-174D-84A6-9A6AE7F482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5558" y="6120240"/>
            <a:ext cx="1066800" cy="445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81C1C"/>
          </a:solidFill>
          <a:latin typeface="Georgi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40C22"/>
        </a:buClr>
        <a:buSzPct val="100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13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524000"/>
            <a:ext cx="7086600" cy="1143000"/>
          </a:xfrm>
          <a:noFill/>
          <a:ln/>
        </p:spPr>
        <p:txBody>
          <a:bodyPr/>
          <a:lstStyle/>
          <a:p>
            <a:r>
              <a:rPr lang="en-US" i="1" dirty="0"/>
              <a:t>Mocking Atari for Deep Reinforcement Learning</a:t>
            </a:r>
            <a:br>
              <a:rPr lang="en-US" i="1" dirty="0"/>
            </a:br>
            <a:r>
              <a:rPr lang="en-US" sz="2800" i="1" dirty="0"/>
              <a:t>(work in progress)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4FF81-215F-734F-812A-48C80F8B7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276243"/>
            <a:ext cx="601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Wingdings" charset="0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A. Atrey</a:t>
            </a:r>
            <a:r>
              <a:rPr lang="en-US" sz="1800" kern="0" baseline="30000" dirty="0"/>
              <a:t>1</a:t>
            </a:r>
            <a:r>
              <a:rPr lang="en-US" sz="1800" kern="0" dirty="0"/>
              <a:t>, K. Clary</a:t>
            </a:r>
            <a:r>
              <a:rPr lang="en-US" sz="1800" kern="0" baseline="30000" dirty="0"/>
              <a:t>1</a:t>
            </a:r>
            <a:r>
              <a:rPr lang="en-US" sz="1800" kern="0" dirty="0"/>
              <a:t>, J. Foley</a:t>
            </a:r>
            <a:r>
              <a:rPr lang="en-US" sz="1800" kern="0" baseline="30000" dirty="0"/>
              <a:t>2</a:t>
            </a:r>
            <a:r>
              <a:rPr lang="en-US" sz="1800" kern="0" dirty="0"/>
              <a:t>, </a:t>
            </a:r>
          </a:p>
          <a:p>
            <a:r>
              <a:rPr lang="en-US" sz="1800" kern="0" dirty="0"/>
              <a:t>D. Jensen</a:t>
            </a:r>
            <a:r>
              <a:rPr lang="en-US" sz="1800" kern="0" baseline="30000" dirty="0"/>
              <a:t>1</a:t>
            </a:r>
            <a:r>
              <a:rPr lang="en-US" sz="1800" kern="0" dirty="0"/>
              <a:t>, </a:t>
            </a:r>
            <a:r>
              <a:rPr lang="en-US" sz="1800" b="1" kern="0" dirty="0"/>
              <a:t>E. Tosch</a:t>
            </a:r>
            <a:r>
              <a:rPr lang="en-US" sz="1800" b="1" kern="0" baseline="30000" dirty="0"/>
              <a:t>1</a:t>
            </a:r>
            <a:r>
              <a:rPr lang="en-US" sz="1800" kern="0" dirty="0"/>
              <a:t>, S. Witty</a:t>
            </a:r>
            <a:r>
              <a:rPr lang="en-US" sz="1800" kern="0" baseline="30000" dirty="0"/>
              <a:t>1</a:t>
            </a:r>
          </a:p>
          <a:p>
            <a:endParaRPr lang="en-US" sz="1800" kern="0" dirty="0"/>
          </a:p>
          <a:p>
            <a:endParaRPr lang="en-US" sz="1800" kern="0" baseline="30000" dirty="0"/>
          </a:p>
          <a:p>
            <a:endParaRPr lang="en-US" sz="1800" kern="0" baseline="3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02563-AD86-9F4E-80B0-1C980DE3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495800"/>
            <a:ext cx="2794000" cy="1564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2381A4-49ED-BC4D-AAAA-DA938467F0B9}"/>
              </a:ext>
            </a:extLst>
          </p:cNvPr>
          <p:cNvSpPr/>
          <p:nvPr/>
        </p:nvSpPr>
        <p:spPr>
          <a:xfrm>
            <a:off x="2514600" y="4190762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 baseline="30000" dirty="0"/>
              <a:t>1</a:t>
            </a:r>
            <a:r>
              <a:rPr lang="en-US" sz="1400" kern="0" dirty="0"/>
              <a:t>University of Massachusetts Amherst</a:t>
            </a:r>
          </a:p>
          <a:p>
            <a:pPr algn="ctr"/>
            <a:r>
              <a:rPr lang="en-US" sz="1400" kern="0" dirty="0"/>
              <a:t>College of Information and Computer Sciences</a:t>
            </a:r>
          </a:p>
          <a:p>
            <a:pPr algn="ctr"/>
            <a:r>
              <a:rPr lang="en-US" sz="1400" kern="0" dirty="0"/>
              <a:t>Knowledge Discovery Laboratory</a:t>
            </a:r>
          </a:p>
          <a:p>
            <a:pPr algn="ctr"/>
            <a:r>
              <a:rPr lang="en-US" sz="1400" kern="0" dirty="0"/>
              <a:t>Amherst, MA</a:t>
            </a:r>
          </a:p>
          <a:p>
            <a:pPr algn="ctr"/>
            <a:endParaRPr lang="en-US" sz="1400" kern="0" dirty="0"/>
          </a:p>
          <a:p>
            <a:pPr algn="ctr"/>
            <a:r>
              <a:rPr lang="en-US" sz="1400" kern="0" baseline="30000" dirty="0"/>
              <a:t>2</a:t>
            </a:r>
            <a:r>
              <a:rPr lang="en-US" sz="1400" kern="0" dirty="0"/>
              <a:t>Smith College</a:t>
            </a:r>
          </a:p>
          <a:p>
            <a:pPr algn="ctr"/>
            <a:r>
              <a:rPr lang="en-US" sz="1400" kern="0" dirty="0"/>
              <a:t>Department of Computer Science</a:t>
            </a:r>
          </a:p>
          <a:p>
            <a:pPr algn="ctr"/>
            <a:r>
              <a:rPr lang="en-US" sz="1400" kern="0" dirty="0"/>
              <a:t>Northampton, 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C7658-4EE5-0D45-B6C6-F8012AB7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90800"/>
            <a:ext cx="1447800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13997-3F96-CB48-B8BA-8430CD5F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3361"/>
            <a:ext cx="8602535" cy="1475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BA803-E6B8-BD49-9B88-12C7FECA3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and 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B281B-6022-7644-8DD9-D705F92E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962400"/>
            <a:ext cx="8153400" cy="2057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Thanks to our collaborators at Brown University and Charles River Analytics!</a:t>
            </a:r>
            <a:endParaRPr lang="en-US" sz="1200" i="1" dirty="0"/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-US" sz="1400" i="1" dirty="0"/>
              <a:t>This material is based upon work supported by the United States Air Force under Contract No, FA8750-17-C-0l20.</a:t>
            </a:r>
          </a:p>
          <a:p>
            <a:pPr marL="0" indent="0">
              <a:buNone/>
            </a:pPr>
            <a:endParaRPr lang="en-US" sz="1400" i="1" dirty="0"/>
          </a:p>
          <a:p>
            <a:pPr marL="0" indent="0">
              <a:buNone/>
            </a:pPr>
            <a:r>
              <a:rPr lang="en-US" sz="1200" i="1" dirty="0"/>
              <a:t>Any opinions,</a:t>
            </a:r>
            <a:r>
              <a:rPr lang="en-US" sz="1200" dirty="0"/>
              <a:t> </a:t>
            </a:r>
            <a:r>
              <a:rPr lang="en-US" sz="1200" i="1" dirty="0"/>
              <a:t>findings and conclusions or recommendations expressed in  this material are those of the author(s) and</a:t>
            </a:r>
            <a:r>
              <a:rPr lang="en-US" sz="1200" dirty="0"/>
              <a:t> </a:t>
            </a:r>
            <a:r>
              <a:rPr lang="en-US" sz="1200" i="1" dirty="0"/>
              <a:t>do not necessarily reflect the views of the United States Air Force.</a:t>
            </a:r>
            <a:endParaRPr lang="en-US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7EB35C-84C8-774E-BA86-29995EC18373}"/>
              </a:ext>
            </a:extLst>
          </p:cNvPr>
          <p:cNvSpPr/>
          <p:nvPr/>
        </p:nvSpPr>
        <p:spPr bwMode="auto">
          <a:xfrm>
            <a:off x="7010400" y="1258229"/>
            <a:ext cx="914400" cy="4023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1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6E8C-7ACA-A745-9C76-33436102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DeepMind: Training Deep RL</a:t>
            </a:r>
          </a:p>
        </p:txBody>
      </p:sp>
      <p:pic>
        <p:nvPicPr>
          <p:cNvPr id="5" name="breakout_claims.mov">
            <a:hlinkClick r:id="" action="ppaction://media"/>
            <a:extLst>
              <a:ext uri="{FF2B5EF4-FFF2-40B4-BE49-F238E27FC236}">
                <a16:creationId xmlns:a16="http://schemas.microsoft.com/office/drawing/2014/main" id="{D856D958-2102-D04E-B8A0-FD169A96D2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64" y="1295400"/>
            <a:ext cx="3390600" cy="4723158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1A70D8B-E4DB-2E46-943E-2131EA360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295400"/>
            <a:ext cx="518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DeepMind can learn to play Atari games from images alone.</a:t>
            </a:r>
          </a:p>
          <a:p>
            <a:endParaRPr lang="en-US" kern="0" dirty="0"/>
          </a:p>
          <a:p>
            <a:r>
              <a:rPr lang="en-US" kern="0" dirty="0"/>
              <a:t>This was done using deep reinforcement learning.</a:t>
            </a:r>
          </a:p>
          <a:p>
            <a:endParaRPr lang="en-US" kern="0" dirty="0"/>
          </a:p>
          <a:p>
            <a:r>
              <a:rPr lang="en-US" kern="0" dirty="0"/>
              <a:t>Tools like the Arcade Learning Environment (ALE) and </a:t>
            </a:r>
            <a:r>
              <a:rPr lang="en-US" kern="0" dirty="0" err="1"/>
              <a:t>OpenAI</a:t>
            </a:r>
            <a:r>
              <a:rPr lang="en-US" kern="0" dirty="0"/>
              <a:t> democratize deep learning.</a:t>
            </a:r>
          </a:p>
        </p:txBody>
      </p:sp>
    </p:spTree>
    <p:extLst>
      <p:ext uri="{BB962C8B-B14F-4D97-AF65-F5344CB8AC3E}">
        <p14:creationId xmlns:p14="http://schemas.microsoft.com/office/powerpoint/2010/main" val="29860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30A145-FE4B-804A-8BAF-3CA644607676}"/>
              </a:ext>
            </a:extLst>
          </p:cNvPr>
          <p:cNvSpPr/>
          <p:nvPr/>
        </p:nvSpPr>
        <p:spPr bwMode="auto">
          <a:xfrm>
            <a:off x="-76200" y="1219200"/>
            <a:ext cx="9372600" cy="48768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6BBAA-E1A3-354F-8126-D011D17B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5" b="-591"/>
          <a:stretch/>
        </p:blipFill>
        <p:spPr>
          <a:xfrm>
            <a:off x="2743200" y="1735594"/>
            <a:ext cx="3276600" cy="3837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C11F9-F3D3-664D-AB84-2BF491EC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Irresistible to Anthropomorphize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B3549-E4F9-214A-A278-993F614A5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639"/>
          <a:stretch/>
        </p:blipFill>
        <p:spPr>
          <a:xfrm>
            <a:off x="-1" y="1747016"/>
            <a:ext cx="3276601" cy="379807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92764-7B32-B049-B646-B18EE4054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8" t="2018" r="3003" b="430"/>
          <a:stretch/>
        </p:blipFill>
        <p:spPr>
          <a:xfrm>
            <a:off x="5791200" y="1747016"/>
            <a:ext cx="3200400" cy="379807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080D961-C717-6E49-AC97-5D68B7E26E4A}"/>
              </a:ext>
            </a:extLst>
          </p:cNvPr>
          <p:cNvSpPr/>
          <p:nvPr/>
        </p:nvSpPr>
        <p:spPr bwMode="auto">
          <a:xfrm>
            <a:off x="419099" y="4724400"/>
            <a:ext cx="1219200" cy="381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charset="0"/>
              <a:ea typeface="ＭＳ Ｐゴシック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29E592-19D6-364B-9FC2-6A45F6A36645}"/>
              </a:ext>
            </a:extLst>
          </p:cNvPr>
          <p:cNvSpPr/>
          <p:nvPr/>
        </p:nvSpPr>
        <p:spPr bwMode="auto">
          <a:xfrm>
            <a:off x="4191000" y="3886200"/>
            <a:ext cx="457200" cy="304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charset="0"/>
              <a:ea typeface="ＭＳ Ｐゴシック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42B031-F534-0B42-AEFE-74473EEE45C9}"/>
              </a:ext>
            </a:extLst>
          </p:cNvPr>
          <p:cNvSpPr/>
          <p:nvPr/>
        </p:nvSpPr>
        <p:spPr bwMode="auto">
          <a:xfrm>
            <a:off x="6248400" y="3641797"/>
            <a:ext cx="533400" cy="244403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AEF0-5853-8D46-A867-2378E0B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can we know the difference?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2AD8-347E-D340-8E4E-8C27B598C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Is the agent:</a:t>
            </a:r>
          </a:p>
          <a:p>
            <a:pPr lvl="2"/>
            <a:r>
              <a:rPr lang="en-US" dirty="0"/>
              <a:t>Digging tunnels, or</a:t>
            </a:r>
          </a:p>
          <a:p>
            <a:pPr lvl="2"/>
            <a:r>
              <a:rPr lang="en-US" dirty="0"/>
              <a:t>Hashing the current set of pixels to a very large lookup table that maps from pixels to the highest-valued action?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Problem: </a:t>
            </a:r>
          </a:p>
          <a:p>
            <a:pPr marL="457200" lvl="1" indent="0" algn="ctr">
              <a:buNone/>
            </a:pPr>
            <a:r>
              <a:rPr lang="en-US" dirty="0"/>
              <a:t>We are just passive observers.</a:t>
            </a:r>
          </a:p>
        </p:txBody>
      </p:sp>
    </p:spTree>
    <p:extLst>
      <p:ext uri="{BB962C8B-B14F-4D97-AF65-F5344CB8AC3E}">
        <p14:creationId xmlns:p14="http://schemas.microsoft.com/office/powerpoint/2010/main" val="42028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4362-76DF-0D42-8F91-CE3B1CD6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Objective: Test Intuitions</a:t>
            </a:r>
          </a:p>
        </p:txBody>
      </p:sp>
      <p:pic>
        <p:nvPicPr>
          <p:cNvPr id="4" name="Breakout Tunneling.mp4">
            <a:hlinkClick r:id="" action="ppaction://media"/>
            <a:extLst>
              <a:ext uri="{FF2B5EF4-FFF2-40B4-BE49-F238E27FC236}">
                <a16:creationId xmlns:a16="http://schemas.microsoft.com/office/drawing/2014/main" id="{5F37C259-EA11-EC42-8600-0E2603EAF2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" y="1219200"/>
            <a:ext cx="3960541" cy="48006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BDEC9B-7D04-A04D-AE19-3E99CCB3DA16}"/>
              </a:ext>
            </a:extLst>
          </p:cNvPr>
          <p:cNvSpPr txBox="1">
            <a:spLocks/>
          </p:cNvSpPr>
          <p:nvPr/>
        </p:nvSpPr>
        <p:spPr bwMode="auto">
          <a:xfrm>
            <a:off x="4038600" y="1371600"/>
            <a:ext cx="510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Font typeface="Times" charset="0"/>
              <a:buNone/>
            </a:pPr>
            <a:r>
              <a:rPr lang="en-US" kern="0" dirty="0"/>
              <a:t>We would like a way to formally specify our intuitions.</a:t>
            </a:r>
          </a:p>
          <a:p>
            <a:pPr marL="457200" lvl="1" indent="0">
              <a:buFont typeface="Times" charset="0"/>
              <a:buNone/>
            </a:pPr>
            <a:endParaRPr lang="en-US" kern="0" dirty="0"/>
          </a:p>
          <a:p>
            <a:pPr marL="457200" lvl="1" indent="0">
              <a:buFont typeface="Times" charset="0"/>
              <a:buNone/>
            </a:pPr>
            <a:r>
              <a:rPr lang="en-US" sz="1800" i="1" kern="0" dirty="0"/>
              <a:t>e.g., Whenever the agent is one brick away from forming a tunnel, it aims the ball at that brick.</a:t>
            </a:r>
          </a:p>
          <a:p>
            <a:pPr marL="457200" lvl="1" indent="0">
              <a:buFont typeface="Times" charset="0"/>
              <a:buNone/>
            </a:pPr>
            <a:endParaRPr lang="en-US" kern="0" dirty="0"/>
          </a:p>
          <a:p>
            <a:pPr marL="457200" lvl="1" indent="0">
              <a:buFont typeface="Times" charset="0"/>
              <a:buNone/>
            </a:pPr>
            <a:r>
              <a:rPr lang="en-US" kern="0" dirty="0"/>
              <a:t>Possible tests:</a:t>
            </a:r>
          </a:p>
          <a:p>
            <a:pPr marL="457200" lvl="1" indent="0">
              <a:buFont typeface="Times" charset="0"/>
              <a:buNone/>
            </a:pPr>
            <a:r>
              <a:rPr lang="en-US" kern="0" dirty="0"/>
              <a:t>	</a:t>
            </a:r>
            <a:r>
              <a:rPr lang="en-US" sz="1600" kern="0" dirty="0"/>
              <a:t>Completes tunnel on next turn</a:t>
            </a:r>
          </a:p>
          <a:p>
            <a:pPr marL="457200" lvl="1" indent="0">
              <a:buFont typeface="Times" charset="0"/>
              <a:buNone/>
            </a:pPr>
            <a:r>
              <a:rPr lang="en-US" sz="1600" kern="0" dirty="0"/>
              <a:t>	Completes tunnel before dying again</a:t>
            </a:r>
          </a:p>
          <a:p>
            <a:pPr marL="457200" lvl="1" indent="0">
              <a:buFont typeface="Times" charset="0"/>
              <a:buNone/>
            </a:pPr>
            <a:r>
              <a:rPr lang="en-US" sz="1600" kern="0" dirty="0"/>
              <a:t>	Completes tunnel within t minutes</a:t>
            </a:r>
          </a:p>
          <a:p>
            <a:pPr marL="457200" lvl="1" indent="0">
              <a:buFont typeface="Times" charset="0"/>
              <a:buNone/>
            </a:pPr>
            <a:endParaRPr lang="en-US" sz="1600" kern="0" dirty="0"/>
          </a:p>
          <a:p>
            <a:pPr marL="457200" lvl="1" indent="0">
              <a:buFont typeface="Times" charset="0"/>
              <a:buNone/>
            </a:pPr>
            <a:r>
              <a:rPr lang="en-US" kern="0" dirty="0"/>
              <a:t>Maybe good, maybe not?</a:t>
            </a:r>
          </a:p>
          <a:p>
            <a:pPr marL="457200" lvl="1" indent="0">
              <a:buFont typeface="Times" charset="0"/>
              <a:buNone/>
            </a:pPr>
            <a:r>
              <a:rPr lang="en-US" kern="0" dirty="0"/>
              <a:t>	</a:t>
            </a:r>
            <a:r>
              <a:rPr lang="en-US" sz="1600" kern="0" dirty="0"/>
              <a:t>Right now no easy way to tell.</a:t>
            </a:r>
            <a:endParaRPr lang="en-US" kern="0" dirty="0"/>
          </a:p>
          <a:p>
            <a:pPr marL="457200" lvl="1" indent="0">
              <a:buFont typeface="Times" charset="0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49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DA9B-63FE-E242-AB55-BE15A898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Mock Atari Behavior with Toybox</a:t>
            </a:r>
          </a:p>
        </p:txBody>
      </p:sp>
      <p:pic>
        <p:nvPicPr>
          <p:cNvPr id="4" name="ALE_breakout.mov">
            <a:hlinkClick r:id="" action="ppaction://media"/>
            <a:extLst>
              <a:ext uri="{FF2B5EF4-FFF2-40B4-BE49-F238E27FC236}">
                <a16:creationId xmlns:a16="http://schemas.microsoft.com/office/drawing/2014/main" id="{EA8167A9-5EFC-7A48-AC2E-F58597E7D1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600200"/>
            <a:ext cx="3863975" cy="4495800"/>
          </a:xfrm>
        </p:spPr>
      </p:pic>
      <p:pic>
        <p:nvPicPr>
          <p:cNvPr id="5" name="Toybox_breakout.mov">
            <a:hlinkClick r:id="" action="ppaction://media"/>
            <a:extLst>
              <a:ext uri="{FF2B5EF4-FFF2-40B4-BE49-F238E27FC236}">
                <a16:creationId xmlns:a16="http://schemas.microsoft.com/office/drawing/2014/main" id="{D9E563CE-DAD4-FA4A-A009-9992052424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8117" y="1600200"/>
            <a:ext cx="3863975" cy="449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E9B17-23E8-3449-8703-1CC53A382E37}"/>
              </a:ext>
            </a:extLst>
          </p:cNvPr>
          <p:cNvSpPr txBox="1"/>
          <p:nvPr/>
        </p:nvSpPr>
        <p:spPr>
          <a:xfrm>
            <a:off x="2082108" y="119205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F111D-C8C0-A34F-BADC-8549355E9F4E}"/>
              </a:ext>
            </a:extLst>
          </p:cNvPr>
          <p:cNvSpPr txBox="1"/>
          <p:nvPr/>
        </p:nvSpPr>
        <p:spPr>
          <a:xfrm>
            <a:off x="6019544" y="1140768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Toybox</a:t>
            </a:r>
          </a:p>
        </p:txBody>
      </p:sp>
    </p:spTree>
    <p:extLst>
      <p:ext uri="{BB962C8B-B14F-4D97-AF65-F5344CB8AC3E}">
        <p14:creationId xmlns:p14="http://schemas.microsoft.com/office/powerpoint/2010/main" val="15354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EEEA-9D72-0B4E-BCAD-6716471F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Easily </a:t>
            </a:r>
            <a:r>
              <a:rPr lang="en-US" dirty="0" err="1"/>
              <a:t>Manipulable</a:t>
            </a:r>
            <a:r>
              <a:rPr lang="en-US" dirty="0"/>
              <a:t> Game State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C4DF9A-F942-AD4A-9C8B-6357D8B82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66" y="1371600"/>
            <a:ext cx="2192166" cy="449580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FA603B-858A-B947-A2F3-D566AC1593F3}"/>
              </a:ext>
            </a:extLst>
          </p:cNvPr>
          <p:cNvSpPr txBox="1">
            <a:spLocks/>
          </p:cNvSpPr>
          <p:nvPr/>
        </p:nvSpPr>
        <p:spPr bwMode="auto">
          <a:xfrm>
            <a:off x="3352800" y="1371600"/>
            <a:ext cx="5181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0C22"/>
              </a:buClr>
              <a:buSzPct val="100000"/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Backend written in Rust</a:t>
            </a:r>
          </a:p>
          <a:p>
            <a:endParaRPr lang="en-US" kern="0" dirty="0"/>
          </a:p>
          <a:p>
            <a:r>
              <a:rPr lang="en-US" kern="0" dirty="0"/>
              <a:t>State exported to JSON</a:t>
            </a:r>
          </a:p>
          <a:p>
            <a:endParaRPr lang="en-US" kern="0" dirty="0"/>
          </a:p>
          <a:p>
            <a:r>
              <a:rPr lang="en-US" kern="0" dirty="0"/>
              <a:t>Some Rust-supported queries for speed</a:t>
            </a:r>
          </a:p>
          <a:p>
            <a:endParaRPr lang="en-US" kern="0" dirty="0"/>
          </a:p>
          <a:p>
            <a:r>
              <a:rPr lang="en-US" kern="0" dirty="0"/>
              <a:t>Python API </a:t>
            </a:r>
          </a:p>
        </p:txBody>
      </p:sp>
    </p:spTree>
    <p:extLst>
      <p:ext uri="{BB962C8B-B14F-4D97-AF65-F5344CB8AC3E}">
        <p14:creationId xmlns:p14="http://schemas.microsoft.com/office/powerpoint/2010/main" val="24666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94AA3-0F9F-5C4E-B6BB-A43D5CD8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with Toybox</a:t>
            </a:r>
          </a:p>
        </p:txBody>
      </p:sp>
      <p:pic>
        <p:nvPicPr>
          <p:cNvPr id="6" name="Breakout Tunneling Easy.mp4">
            <a:hlinkClick r:id="" action="ppaction://media"/>
            <a:extLst>
              <a:ext uri="{FF2B5EF4-FFF2-40B4-BE49-F238E27FC236}">
                <a16:creationId xmlns:a16="http://schemas.microsoft.com/office/drawing/2014/main" id="{E60FB529-C40F-3742-B5F1-C061D4975F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704449"/>
            <a:ext cx="3782664" cy="4391549"/>
          </a:xfrm>
        </p:spPr>
      </p:pic>
      <p:pic>
        <p:nvPicPr>
          <p:cNvPr id="7" name="Breakout Tunneling Hard.mp4">
            <a:hlinkClick r:id="" action="ppaction://media"/>
            <a:extLst>
              <a:ext uri="{FF2B5EF4-FFF2-40B4-BE49-F238E27FC236}">
                <a16:creationId xmlns:a16="http://schemas.microsoft.com/office/drawing/2014/main" id="{255F9616-58D3-9943-BCB2-8526CD4345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1713742"/>
            <a:ext cx="3657600" cy="4391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28941-0F22-9A4A-BB2B-0BE10191030E}"/>
              </a:ext>
            </a:extLst>
          </p:cNvPr>
          <p:cNvSpPr txBox="1"/>
          <p:nvPr/>
        </p:nvSpPr>
        <p:spPr>
          <a:xfrm>
            <a:off x="2082108" y="119205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2705C-3AB6-E249-9C02-2F80B8987A44}"/>
              </a:ext>
            </a:extLst>
          </p:cNvPr>
          <p:cNvSpPr txBox="1"/>
          <p:nvPr/>
        </p:nvSpPr>
        <p:spPr>
          <a:xfrm>
            <a:off x="6185265" y="1203210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Hard?</a:t>
            </a:r>
          </a:p>
        </p:txBody>
      </p:sp>
    </p:spTree>
    <p:extLst>
      <p:ext uri="{BB962C8B-B14F-4D97-AF65-F5344CB8AC3E}">
        <p14:creationId xmlns:p14="http://schemas.microsoft.com/office/powerpoint/2010/main" val="72142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596D-9D62-8D4B-A4CB-8DE84119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query and analyze the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82030-A94E-904D-B55F-AD1726D989A5}"/>
              </a:ext>
            </a:extLst>
          </p:cNvPr>
          <p:cNvSpPr txBox="1"/>
          <p:nvPr/>
        </p:nvSpPr>
        <p:spPr>
          <a:xfrm>
            <a:off x="304800" y="3912884"/>
            <a:ext cx="238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% survive to hit target brick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C0370-0926-A14E-BA21-D7B1D0119D4C}"/>
              </a:ext>
            </a:extLst>
          </p:cNvPr>
          <p:cNvSpPr txBox="1"/>
          <p:nvPr/>
        </p:nvSpPr>
        <p:spPr>
          <a:xfrm>
            <a:off x="5105400" y="2990275"/>
            <a:ext cx="238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1/avg. score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D0877-216F-ED4F-9CA9-6DD5EF915C47}"/>
              </a:ext>
            </a:extLst>
          </p:cNvPr>
          <p:cNvSpPr txBox="1"/>
          <p:nvPr/>
        </p:nvSpPr>
        <p:spPr>
          <a:xfrm>
            <a:off x="5120268" y="5576734"/>
            <a:ext cx="238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1/avg.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BDF04-481F-6C49-971D-5317C0F5D8F4}"/>
              </a:ext>
            </a:extLst>
          </p:cNvPr>
          <p:cNvSpPr txBox="1"/>
          <p:nvPr/>
        </p:nvSpPr>
        <p:spPr>
          <a:xfrm>
            <a:off x="304800" y="1465346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Try: Run test for 30 trials.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04F83-FDCA-0442-A7E5-41895198BA08}"/>
              </a:ext>
            </a:extLst>
          </p:cNvPr>
          <p:cNvSpPr txBox="1"/>
          <p:nvPr/>
        </p:nvSpPr>
        <p:spPr>
          <a:xfrm>
            <a:off x="287982" y="5345901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Leads to other queries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A34F0ED-2116-FB46-82CC-59972757B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08" y="2322354"/>
            <a:ext cx="2880456" cy="201295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292997-16B5-0746-93D5-F21F4EEA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95400"/>
            <a:ext cx="3160234" cy="22479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42D6C7-8E32-6843-86CE-1A5150FFD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682711"/>
            <a:ext cx="3208157" cy="22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Blank Presentation">
      <a:majorFont>
        <a:latin typeface="Georgi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2925</TotalTime>
  <Words>295</Words>
  <Application>Microsoft Macintosh PowerPoint</Application>
  <PresentationFormat>On-screen Show (4:3)</PresentationFormat>
  <Paragraphs>66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Geneva</vt:lpstr>
      <vt:lpstr>Georgia</vt:lpstr>
      <vt:lpstr>Times</vt:lpstr>
      <vt:lpstr>Verdana</vt:lpstr>
      <vt:lpstr>Wingdings</vt:lpstr>
      <vt:lpstr>Blank Presentation</vt:lpstr>
      <vt:lpstr>Mocking Atari for Deep Reinforcement Learning (work in progress)</vt:lpstr>
      <vt:lpstr>DeepMind: Training Deep RL</vt:lpstr>
      <vt:lpstr>Irresistible to Anthropomorphize</vt:lpstr>
      <vt:lpstr>But how can we know the difference?</vt:lpstr>
      <vt:lpstr>Objective: Test Intuitions</vt:lpstr>
      <vt:lpstr>Solution: Mock Atari Behavior with Toybox</vt:lpstr>
      <vt:lpstr>Easily Manipulable Game State</vt:lpstr>
      <vt:lpstr>Testing with Toybox</vt:lpstr>
      <vt:lpstr>Can query and analyze the data</vt:lpstr>
      <vt:lpstr>Thanks and 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Tentative Title: Amidar Simulator Update</dc:title>
  <dc:creator>Emma Tosch</dc:creator>
  <cp:lastModifiedBy>Emma Tosch</cp:lastModifiedBy>
  <cp:revision>50</cp:revision>
  <dcterms:created xsi:type="dcterms:W3CDTF">2018-07-12T04:50:07Z</dcterms:created>
  <dcterms:modified xsi:type="dcterms:W3CDTF">2018-10-03T14:41:44Z</dcterms:modified>
</cp:coreProperties>
</file>